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CD82F0-8171-42BA-A65B-9402373F8123}" type="datetimeFigureOut">
              <a:rPr lang="fa-IR" smtClean="0"/>
              <a:pPr/>
              <a:t>08/21/1441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AE43563-C571-401D-9E8C-67A12D1CB8FB}"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0CD82F0-8171-42BA-A65B-9402373F8123}" type="datetimeFigureOut">
              <a:rPr lang="fa-IR" smtClean="0"/>
              <a:pPr/>
              <a:t>08/21/1441</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AE43563-C571-401D-9E8C-67A12D1CB8F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500042"/>
            <a:ext cx="7772400" cy="1470025"/>
          </a:xfrm>
        </p:spPr>
        <p:txBody>
          <a:bodyPr>
            <a:normAutofit fontScale="90000"/>
          </a:bodyPr>
          <a:lstStyle/>
          <a:p>
            <a:r>
              <a:rPr lang="fa-IR" dirty="0" smtClean="0">
                <a:cs typeface="B Nazanin" pitchFamily="2" charset="-78"/>
              </a:rPr>
              <a:t>بسم الله الرحمن الرحیم</a:t>
            </a:r>
            <a:br>
              <a:rPr lang="fa-IR" dirty="0" smtClean="0">
                <a:cs typeface="B Nazanin" pitchFamily="2" charset="-78"/>
              </a:rPr>
            </a:br>
            <a:r>
              <a:rPr lang="fa-IR" dirty="0" smtClean="0">
                <a:cs typeface="B Nazanin" pitchFamily="2" charset="-78"/>
              </a:rPr>
              <a:t/>
            </a:r>
            <a:br>
              <a:rPr lang="fa-IR" dirty="0" smtClean="0">
                <a:cs typeface="B Nazanin" pitchFamily="2" charset="-78"/>
              </a:rPr>
            </a:br>
            <a:r>
              <a:rPr lang="fa-IR" sz="3600" dirty="0" smtClean="0">
                <a:cs typeface="B Nazanin" pitchFamily="2" charset="-78"/>
              </a:rPr>
              <a:t>دانشکده فنی و حرفه ای ملاصدرا</a:t>
            </a:r>
            <a:endParaRPr lang="fa-IR" dirty="0">
              <a:cs typeface="B Nazanin" pitchFamily="2" charset="-78"/>
            </a:endParaRPr>
          </a:p>
        </p:txBody>
      </p:sp>
      <p:sp>
        <p:nvSpPr>
          <p:cNvPr id="3" name="Subtitle 2"/>
          <p:cNvSpPr>
            <a:spLocks noGrp="1"/>
          </p:cNvSpPr>
          <p:nvPr>
            <p:ph type="subTitle" idx="1"/>
          </p:nvPr>
        </p:nvSpPr>
        <p:spPr>
          <a:xfrm>
            <a:off x="1285852" y="2857496"/>
            <a:ext cx="6400800" cy="2857520"/>
          </a:xfrm>
        </p:spPr>
        <p:txBody>
          <a:bodyPr>
            <a:normAutofit fontScale="85000" lnSpcReduction="20000"/>
          </a:bodyPr>
          <a:lstStyle/>
          <a:p>
            <a:r>
              <a:rPr lang="fa-IR" sz="8000" dirty="0" smtClean="0">
                <a:solidFill>
                  <a:schemeClr val="accent6">
                    <a:lumMod val="50000"/>
                  </a:schemeClr>
                </a:solidFill>
                <a:cs typeface="B Nazanin" pitchFamily="2" charset="-78"/>
              </a:rPr>
              <a:t>جوشکاری و ورق کاری</a:t>
            </a:r>
          </a:p>
          <a:p>
            <a:endParaRPr lang="fa-IR" sz="4400" dirty="0" smtClean="0">
              <a:solidFill>
                <a:srgbClr val="FF0000"/>
              </a:solidFill>
              <a:cs typeface="B Nazanin" pitchFamily="2" charset="-78"/>
            </a:endParaRPr>
          </a:p>
          <a:p>
            <a:endParaRPr lang="fa-IR" sz="4400" dirty="0" smtClean="0">
              <a:solidFill>
                <a:srgbClr val="FF0000"/>
              </a:solidFill>
              <a:cs typeface="B Nazanin" pitchFamily="2" charset="-78"/>
            </a:endParaRPr>
          </a:p>
          <a:p>
            <a:r>
              <a:rPr lang="fa-IR" sz="4400" dirty="0" smtClean="0">
                <a:solidFill>
                  <a:srgbClr val="FF0000"/>
                </a:solidFill>
                <a:cs typeface="B Nazanin" pitchFamily="2" charset="-78"/>
              </a:rPr>
              <a:t>بهار 1399</a:t>
            </a:r>
            <a:endParaRPr lang="fa-IR" sz="4400" dirty="0">
              <a:solidFill>
                <a:srgbClr val="FF0000"/>
              </a:solidFill>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buNone/>
            </a:pPr>
            <a:r>
              <a:rPr lang="fa-IR" b="1" dirty="0" smtClean="0">
                <a:solidFill>
                  <a:srgbClr val="FF0000"/>
                </a:solidFill>
                <a:cs typeface="B Nazanin" pitchFamily="2" charset="-78"/>
              </a:rPr>
              <a:t>» منبع حرارتی الکتریکی:</a:t>
            </a:r>
          </a:p>
          <a:p>
            <a:pPr>
              <a:buNone/>
            </a:pPr>
            <a:r>
              <a:rPr lang="fa-IR" dirty="0" smtClean="0">
                <a:solidFill>
                  <a:srgbClr val="002060"/>
                </a:solidFill>
                <a:cs typeface="B Nazanin" pitchFamily="2" charset="-78"/>
              </a:rPr>
              <a:t>از انرژی الکتریکی می توان برای جوشکاری مقاومتی، جوشکاری با قوس الکتریکی استفاده نمود.</a:t>
            </a:r>
          </a:p>
          <a:p>
            <a:pPr>
              <a:buNone/>
            </a:pPr>
            <a:endParaRPr lang="fa-IR" dirty="0" smtClean="0">
              <a:cs typeface="B Nazanin" pitchFamily="2" charset="-78"/>
            </a:endParaRPr>
          </a:p>
          <a:p>
            <a:pPr>
              <a:buNone/>
            </a:pPr>
            <a:r>
              <a:rPr lang="fa-IR" b="1" dirty="0" smtClean="0">
                <a:solidFill>
                  <a:srgbClr val="FF0000"/>
                </a:solidFill>
                <a:cs typeface="B Nazanin" pitchFamily="2" charset="-78"/>
              </a:rPr>
              <a:t>» منبع حرارتی نوری:</a:t>
            </a:r>
          </a:p>
          <a:p>
            <a:pPr>
              <a:buNone/>
            </a:pPr>
            <a:r>
              <a:rPr lang="fa-IR" dirty="0" smtClean="0">
                <a:cs typeface="B Nazanin" pitchFamily="2" charset="-78"/>
              </a:rPr>
              <a:t> </a:t>
            </a:r>
            <a:r>
              <a:rPr lang="fa-IR" dirty="0" smtClean="0">
                <a:solidFill>
                  <a:srgbClr val="002060"/>
                </a:solidFill>
                <a:cs typeface="B Nazanin" pitchFamily="2" charset="-78"/>
              </a:rPr>
              <a:t>انرژی نوری در جوشکاری با لیزر از یک شعاع نوری متمرکز با انرژی زیاد استفاده می گردد. </a:t>
            </a:r>
            <a:endParaRPr lang="fa-IR" dirty="0">
              <a:solidFill>
                <a:srgbClr val="002060"/>
              </a:solidFill>
              <a:cs typeface="B Nazanin"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normAutofit fontScale="92500" lnSpcReduction="10000"/>
          </a:bodyPr>
          <a:lstStyle/>
          <a:p>
            <a:pPr algn="just">
              <a:buNone/>
            </a:pPr>
            <a:r>
              <a:rPr lang="fa-IR" b="1" dirty="0" smtClean="0">
                <a:solidFill>
                  <a:srgbClr val="C00000"/>
                </a:solidFill>
                <a:cs typeface="B Nazanin" pitchFamily="2" charset="-78"/>
              </a:rPr>
              <a:t>انواع اتصالات:</a:t>
            </a:r>
          </a:p>
          <a:p>
            <a:pPr algn="just">
              <a:buNone/>
            </a:pPr>
            <a:r>
              <a:rPr lang="fa-IR" dirty="0" smtClean="0">
                <a:solidFill>
                  <a:srgbClr val="002060"/>
                </a:solidFill>
                <a:cs typeface="B Nazanin" pitchFamily="2" charset="-78"/>
              </a:rPr>
              <a:t>در صنعت، هر سازه فلزی از قطعات مختلف ریخته گری شده، نورد کاری شده و ماشین کاری شده ساخته می شود و این قطعات به روشهای مختلفی به یکدیگر متصل می گردند که عبارتند از پیچ، پرچ، خار، پین، لحیم و جوش.</a:t>
            </a:r>
          </a:p>
          <a:p>
            <a:pPr algn="just">
              <a:buNone/>
            </a:pPr>
            <a:r>
              <a:rPr lang="fa-IR" dirty="0" smtClean="0">
                <a:solidFill>
                  <a:srgbClr val="C00000"/>
                </a:solidFill>
                <a:cs typeface="B Nazanin" pitchFamily="2" charset="-78"/>
              </a:rPr>
              <a:t>روش های فوق بطورکلی به سه دسته تقسیم بندی می شوند:</a:t>
            </a:r>
          </a:p>
          <a:p>
            <a:pPr algn="just">
              <a:buNone/>
            </a:pPr>
            <a:r>
              <a:rPr lang="fa-IR" dirty="0" smtClean="0">
                <a:solidFill>
                  <a:schemeClr val="tx2"/>
                </a:solidFill>
                <a:cs typeface="B Nazanin" pitchFamily="2" charset="-78"/>
              </a:rPr>
              <a:t>الف) اتصال موقت</a:t>
            </a:r>
          </a:p>
          <a:p>
            <a:pPr algn="just">
              <a:buNone/>
            </a:pPr>
            <a:r>
              <a:rPr lang="fa-IR" dirty="0" smtClean="0">
                <a:solidFill>
                  <a:schemeClr val="tx2"/>
                </a:solidFill>
                <a:cs typeface="B Nazanin" pitchFamily="2" charset="-78"/>
              </a:rPr>
              <a:t>ب) اتصال نیمه موقت</a:t>
            </a:r>
          </a:p>
          <a:p>
            <a:pPr algn="just">
              <a:buNone/>
            </a:pPr>
            <a:r>
              <a:rPr lang="fa-IR" dirty="0" smtClean="0">
                <a:solidFill>
                  <a:schemeClr val="tx2"/>
                </a:solidFill>
                <a:cs typeface="B Nazanin" pitchFamily="2" charset="-78"/>
              </a:rPr>
              <a:t>ج) اتصال دائم</a:t>
            </a:r>
            <a:endParaRPr lang="fa-IR" dirty="0">
              <a:solidFill>
                <a:schemeClr val="tx2"/>
              </a:solidFill>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lgn="just">
              <a:buNone/>
            </a:pPr>
            <a:endParaRPr lang="fa-IR" b="1" dirty="0" smtClean="0">
              <a:solidFill>
                <a:srgbClr val="FF0000"/>
              </a:solidFill>
              <a:cs typeface="B Nazanin" pitchFamily="2" charset="-78"/>
            </a:endParaRPr>
          </a:p>
          <a:p>
            <a:pPr algn="just">
              <a:buNone/>
            </a:pPr>
            <a:r>
              <a:rPr lang="fa-IR" b="1" dirty="0" smtClean="0">
                <a:solidFill>
                  <a:srgbClr val="FF0000"/>
                </a:solidFill>
                <a:cs typeface="B Nazanin" pitchFamily="2" charset="-78"/>
              </a:rPr>
              <a:t>» اتصال موقت</a:t>
            </a:r>
          </a:p>
          <a:p>
            <a:pPr algn="just">
              <a:buNone/>
            </a:pPr>
            <a:r>
              <a:rPr lang="fa-IR" sz="2800" dirty="0" smtClean="0">
                <a:solidFill>
                  <a:srgbClr val="002060"/>
                </a:solidFill>
                <a:cs typeface="B Nazanin" pitchFamily="2" charset="-78"/>
              </a:rPr>
              <a:t>به اتصالی گفته می شود که در صورت جدا نمودن عامل اتصال  ( پیچ، پین و خار) به فلز پایه و عامل اتصال آسیبی وارد نمی گردد.</a:t>
            </a:r>
          </a:p>
          <a:p>
            <a:pPr algn="just">
              <a:buNone/>
            </a:pPr>
            <a:endParaRPr lang="fa-IR" sz="2800" dirty="0" smtClean="0">
              <a:solidFill>
                <a:srgbClr val="002060"/>
              </a:solidFill>
              <a:cs typeface="B Nazanin" pitchFamily="2" charset="-78"/>
            </a:endParaRPr>
          </a:p>
          <a:p>
            <a:pPr algn="just">
              <a:buNone/>
            </a:pPr>
            <a:r>
              <a:rPr lang="fa-IR" b="1" dirty="0" smtClean="0">
                <a:solidFill>
                  <a:srgbClr val="FF0000"/>
                </a:solidFill>
                <a:cs typeface="B Nazanin" pitchFamily="2" charset="-78"/>
              </a:rPr>
              <a:t>» اتصال نیمه موقت</a:t>
            </a:r>
          </a:p>
          <a:p>
            <a:pPr algn="just">
              <a:buNone/>
            </a:pPr>
            <a:r>
              <a:rPr lang="fa-IR" sz="2800" dirty="0" smtClean="0">
                <a:solidFill>
                  <a:srgbClr val="002060"/>
                </a:solidFill>
                <a:cs typeface="B Nazanin" pitchFamily="2" charset="-78"/>
              </a:rPr>
              <a:t>به اتصالی گفته می شود که در صورت جدا نمودن عامل اتصال (پرچ و لحیم) فلز پایه صدمه ای نمی بیند ولی عامل اتصال از بین می رود.</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lgn="just">
              <a:buNone/>
            </a:pPr>
            <a:r>
              <a:rPr lang="fa-IR" b="1" dirty="0" smtClean="0">
                <a:solidFill>
                  <a:srgbClr val="C00000"/>
                </a:solidFill>
                <a:cs typeface="B Nazanin" pitchFamily="2" charset="-78"/>
              </a:rPr>
              <a:t>» اتصال دائم</a:t>
            </a:r>
          </a:p>
          <a:p>
            <a:pPr algn="just">
              <a:buNone/>
            </a:pPr>
            <a:r>
              <a:rPr lang="fa-IR" dirty="0" smtClean="0">
                <a:solidFill>
                  <a:srgbClr val="002060"/>
                </a:solidFill>
                <a:cs typeface="B Nazanin" pitchFamily="2" charset="-78"/>
              </a:rPr>
              <a:t>به اتصالی گفته می شود که در صورت جدا نمودن عامل اتصال (جوش)، هم فلز پایه و هم عامل اتصال آسیب می بیند.</a:t>
            </a:r>
          </a:p>
          <a:p>
            <a:pPr algn="just">
              <a:buNone/>
            </a:pPr>
            <a:endParaRPr lang="fa-IR" dirty="0" smtClean="0">
              <a:solidFill>
                <a:srgbClr val="002060"/>
              </a:solidFill>
              <a:cs typeface="B Nazanin" pitchFamily="2" charset="-78"/>
            </a:endParaRPr>
          </a:p>
          <a:p>
            <a:pPr algn="just">
              <a:buNone/>
            </a:pPr>
            <a:r>
              <a:rPr lang="fa-IR" dirty="0" smtClean="0">
                <a:solidFill>
                  <a:srgbClr val="00B050"/>
                </a:solidFill>
                <a:cs typeface="B Nazanin" pitchFamily="2" charset="-78"/>
              </a:rPr>
              <a:t>** مزیت اتصال موقت نسبت به اتصال دائم آن است که کمترین عیب احتمالی را دارد، در صورتیکه در اتصال  دائم نظیر جوشکاری عیوب مختلفی ایجاد می گردد.</a:t>
            </a:r>
            <a:endParaRPr lang="fa-IR" dirty="0">
              <a:solidFill>
                <a:srgbClr val="00B050"/>
              </a:solidFill>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buNone/>
            </a:pPr>
            <a:r>
              <a:rPr lang="fa-IR" b="1" dirty="0" smtClean="0">
                <a:solidFill>
                  <a:srgbClr val="FF0000"/>
                </a:solidFill>
                <a:cs typeface="B Nazanin" pitchFamily="2" charset="-78"/>
              </a:rPr>
              <a:t>» مزایای اتصال دائم</a:t>
            </a:r>
          </a:p>
          <a:p>
            <a:pPr>
              <a:buNone/>
            </a:pPr>
            <a:r>
              <a:rPr lang="fa-IR" dirty="0" smtClean="0">
                <a:solidFill>
                  <a:srgbClr val="0070C0"/>
                </a:solidFill>
                <a:cs typeface="B Nazanin" pitchFamily="2" charset="-78"/>
              </a:rPr>
              <a:t>1- استحکام بالا.</a:t>
            </a:r>
          </a:p>
          <a:p>
            <a:pPr>
              <a:buNone/>
            </a:pPr>
            <a:r>
              <a:rPr lang="fa-IR" dirty="0" smtClean="0">
                <a:solidFill>
                  <a:srgbClr val="0070C0"/>
                </a:solidFill>
                <a:cs typeface="B Nazanin" pitchFamily="2" charset="-78"/>
              </a:rPr>
              <a:t>2- امکان آببندی.</a:t>
            </a:r>
          </a:p>
          <a:p>
            <a:pPr>
              <a:buNone/>
            </a:pPr>
            <a:r>
              <a:rPr lang="fa-IR" dirty="0" smtClean="0">
                <a:solidFill>
                  <a:srgbClr val="0070C0"/>
                </a:solidFill>
                <a:cs typeface="B Nazanin" pitchFamily="2" charset="-78"/>
              </a:rPr>
              <a:t>3- با سرعت بالا انجام می شود.</a:t>
            </a:r>
          </a:p>
          <a:p>
            <a:pPr>
              <a:buNone/>
            </a:pPr>
            <a:r>
              <a:rPr lang="fa-IR" dirty="0" smtClean="0">
                <a:solidFill>
                  <a:srgbClr val="0070C0"/>
                </a:solidFill>
                <a:cs typeface="B Nazanin" pitchFamily="2" charset="-78"/>
              </a:rPr>
              <a:t>4- نیاز به آماده سازی کمتر.</a:t>
            </a:r>
          </a:p>
          <a:p>
            <a:pPr>
              <a:buNone/>
            </a:pPr>
            <a:r>
              <a:rPr lang="fa-IR" dirty="0" smtClean="0">
                <a:solidFill>
                  <a:srgbClr val="0070C0"/>
                </a:solidFill>
                <a:cs typeface="B Nazanin" pitchFamily="2" charset="-78"/>
              </a:rPr>
              <a:t>5- عدم شل شدن به مرور زمان.</a:t>
            </a:r>
            <a:endParaRPr lang="fa-IR" dirty="0">
              <a:solidFill>
                <a:srgbClr val="0070C0"/>
              </a:solidFill>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buNone/>
            </a:pPr>
            <a:r>
              <a:rPr lang="fa-IR" b="1" dirty="0" smtClean="0">
                <a:solidFill>
                  <a:srgbClr val="C00000"/>
                </a:solidFill>
                <a:cs typeface="B Nazanin" pitchFamily="2" charset="-78"/>
              </a:rPr>
              <a:t>» لحیم کاری</a:t>
            </a:r>
          </a:p>
          <a:p>
            <a:pPr>
              <a:buNone/>
            </a:pPr>
            <a:r>
              <a:rPr lang="fa-IR" dirty="0" smtClean="0">
                <a:solidFill>
                  <a:srgbClr val="002060"/>
                </a:solidFill>
                <a:cs typeface="B Nazanin" pitchFamily="2" charset="-78"/>
              </a:rPr>
              <a:t>لحیم کاری یک توع اتصال نیمه موقت می باشد و به دو دسته زیر تقسیم بندی می شود:</a:t>
            </a:r>
          </a:p>
          <a:p>
            <a:pPr>
              <a:buNone/>
            </a:pPr>
            <a:endParaRPr lang="fa-IR" dirty="0" smtClean="0">
              <a:cs typeface="B Nazanin" pitchFamily="2" charset="-78"/>
            </a:endParaRPr>
          </a:p>
          <a:p>
            <a:pPr>
              <a:buNone/>
            </a:pPr>
            <a:r>
              <a:rPr lang="fa-IR" dirty="0" smtClean="0">
                <a:solidFill>
                  <a:srgbClr val="00B050"/>
                </a:solidFill>
                <a:cs typeface="B Nazanin" pitchFamily="2" charset="-78"/>
              </a:rPr>
              <a:t>1- لحیم کاری نرم</a:t>
            </a:r>
          </a:p>
          <a:p>
            <a:pPr>
              <a:buNone/>
            </a:pPr>
            <a:endParaRPr lang="fa-IR" dirty="0" smtClean="0">
              <a:solidFill>
                <a:srgbClr val="00B050"/>
              </a:solidFill>
              <a:cs typeface="B Nazanin" pitchFamily="2" charset="-78"/>
            </a:endParaRPr>
          </a:p>
          <a:p>
            <a:pPr>
              <a:buNone/>
            </a:pPr>
            <a:r>
              <a:rPr lang="fa-IR" dirty="0" smtClean="0">
                <a:solidFill>
                  <a:srgbClr val="00B050"/>
                </a:solidFill>
                <a:cs typeface="B Nazanin" pitchFamily="2" charset="-78"/>
              </a:rPr>
              <a:t>2- لحیم کاری سخت</a:t>
            </a:r>
            <a:endParaRPr lang="fa-IR" dirty="0">
              <a:solidFill>
                <a:srgbClr val="00B050"/>
              </a:solidFill>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lgn="just">
              <a:buNone/>
            </a:pPr>
            <a:r>
              <a:rPr lang="fa-IR" dirty="0" smtClean="0">
                <a:solidFill>
                  <a:schemeClr val="tx2"/>
                </a:solidFill>
                <a:cs typeface="B Nazanin" pitchFamily="2" charset="-78"/>
              </a:rPr>
              <a:t>در لحیم کاری از یک فلز سیال با نقطه ذوب پایین تر از فلز پایه جهت اتصال استفاده می شود. ابتدا لبه های قطعات فلزی را تا دمای بالاتر از نقطه ذوب فلز لحیم حرارت داده سپس فلز لحیم را اضافه می نمایند. فلز لحیم ذوب شده و در شکاف بین دو قطعه جاری می گردد و در پستی </a:t>
            </a:r>
            <a:r>
              <a:rPr lang="fa-IR" smtClean="0">
                <a:solidFill>
                  <a:schemeClr val="tx2"/>
                </a:solidFill>
                <a:cs typeface="B Nazanin" pitchFamily="2" charset="-78"/>
              </a:rPr>
              <a:t>و بلندی های </a:t>
            </a:r>
            <a:r>
              <a:rPr lang="fa-IR" dirty="0" smtClean="0">
                <a:solidFill>
                  <a:schemeClr val="tx2"/>
                </a:solidFill>
                <a:cs typeface="B Nazanin" pitchFamily="2" charset="-78"/>
              </a:rPr>
              <a:t>سطح فلز قرار گرفته و پس از انجماد باعث عمل اتصال می گردد. اگر نقطه ذوب فلز لحیم کمتر از 450 درجه سانتیگراد باشد لحیم کاری نرم و اگر بالاتر از 450 درجه سانتیگراد باشد لحیم کاری سخت نامیده می شود.</a:t>
            </a:r>
            <a:endParaRPr lang="fa-IR" dirty="0">
              <a:solidFill>
                <a:schemeClr val="tx2"/>
              </a:solidFill>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chemeClr val="accent6">
                    <a:lumMod val="50000"/>
                  </a:schemeClr>
                </a:solidFill>
                <a:cs typeface="B Nazanin" pitchFamily="2" charset="-78"/>
              </a:rPr>
              <a:t>مقدمه ای بر جوشکاری</a:t>
            </a:r>
            <a:endParaRPr lang="fa-IR" sz="3600" dirty="0">
              <a:solidFill>
                <a:schemeClr val="accent6">
                  <a:lumMod val="50000"/>
                </a:schemeClr>
              </a:solidFill>
              <a:cs typeface="B Nazanin" pitchFamily="2" charset="-78"/>
            </a:endParaRPr>
          </a:p>
        </p:txBody>
      </p:sp>
      <p:sp>
        <p:nvSpPr>
          <p:cNvPr id="3" name="Content Placeholder 2"/>
          <p:cNvSpPr>
            <a:spLocks noGrp="1"/>
          </p:cNvSpPr>
          <p:nvPr>
            <p:ph idx="1"/>
          </p:nvPr>
        </p:nvSpPr>
        <p:spPr/>
        <p:txBody>
          <a:bodyPr>
            <a:normAutofit/>
          </a:bodyPr>
          <a:lstStyle/>
          <a:p>
            <a:pPr algn="just"/>
            <a:r>
              <a:rPr lang="fa-IR" sz="2800" dirty="0" smtClean="0">
                <a:solidFill>
                  <a:srgbClr val="002060"/>
                </a:solidFill>
                <a:cs typeface="B Nazanin" pitchFamily="2" charset="-78"/>
              </a:rPr>
              <a:t>بشر اولیه زمانی که فلز را  شناخت و به نحوه ذوب و ریخته گری آن پی برد در زمینه اتصال قطعات فلزی تلاشهای زیادی کرد و توانست لحیم کاری و بعضی از روشهای ساده جوشکاری را ابداع نماید. در کاوشهای باستان شناسی دست بندهای طلایی پیدا شده است که مربوط به دوران قبل از تاریخ بوده بطوریکه سر این دست بندها به وسیله ضربات چکش، جوشکاری شده بودند. در جواهرات قدیمی ذرات ریز طلا را به وسیله صمغ درخت و نمک مس به هم چسبانده سپس آن را آتش می زدند. در اثر حرارت حاصل از سوختن صمغ درخت، فلز مس احیاء شده و با طلا ترکیب می شد و بدین ترتیب جوشکاری قطعات ریز طلا انجام می گرفت.</a:t>
            </a:r>
            <a:endParaRPr lang="fa-IR" sz="2800" dirty="0">
              <a:solidFill>
                <a:srgbClr val="002060"/>
              </a:solidFill>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solidFill>
                <a:srgbClr val="C00000"/>
              </a:solidFill>
              <a:cs typeface="B Nazanin" pitchFamily="2" charset="-78"/>
            </a:endParaRPr>
          </a:p>
        </p:txBody>
      </p:sp>
      <p:sp>
        <p:nvSpPr>
          <p:cNvPr id="3" name="Content Placeholder 2"/>
          <p:cNvSpPr>
            <a:spLocks noGrp="1"/>
          </p:cNvSpPr>
          <p:nvPr>
            <p:ph idx="1"/>
          </p:nvPr>
        </p:nvSpPr>
        <p:spPr/>
        <p:txBody>
          <a:bodyPr>
            <a:normAutofit fontScale="92500" lnSpcReduction="10000"/>
          </a:bodyPr>
          <a:lstStyle/>
          <a:p>
            <a:pPr algn="just"/>
            <a:r>
              <a:rPr lang="fa-IR" dirty="0" smtClean="0">
                <a:solidFill>
                  <a:srgbClr val="002060"/>
                </a:solidFill>
                <a:cs typeface="B Nazanin" pitchFamily="2" charset="-78"/>
              </a:rPr>
              <a:t>جوشکاری به صورت امروزی در قرن نوزدهم اهمیت بیشتری پیدا نمود و پیشرفت کرد. در سال 1887 میلادی برنوداس روسی از قوس الکتریکی و الکترود ذغالی برای جوشکاری استفاده نمود و بعد از آن اسکاویافوف الکترود فلزی بدون روپوش (روکش) و قوس الکترونیکی را برای جوشکاری به کار گرفت.</a:t>
            </a:r>
          </a:p>
          <a:p>
            <a:pPr algn="just"/>
            <a:r>
              <a:rPr lang="fa-IR" dirty="0" smtClean="0">
                <a:solidFill>
                  <a:srgbClr val="002060"/>
                </a:solidFill>
                <a:cs typeface="B Nazanin" pitchFamily="2" charset="-78"/>
              </a:rPr>
              <a:t>امروزه بیش از صد روش جوشکاری، برش کاری و لحیم کاری اختراع شده و جوشکاری را به عنوان یک شاخه علمی مطرح نموده است و دارای شاخه های متعددی در زمینه فرایندهای جوشکاری، طراحی، بازرسی، متالوژی و غیره می باشد و جمعیت زیادی را در این صنعت مشغول به کار نموده است.</a:t>
            </a:r>
            <a:endParaRPr lang="fa-IR" dirty="0">
              <a:solidFill>
                <a:srgbClr val="002060"/>
              </a:solidFill>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dirty="0" smtClean="0">
                <a:solidFill>
                  <a:srgbClr val="C00000"/>
                </a:solidFill>
                <a:cs typeface="B Nazanin" pitchFamily="2" charset="-78"/>
              </a:rPr>
              <a:t>مقدمه ای بر جوشکاری</a:t>
            </a:r>
            <a:endParaRPr lang="fa-IR" sz="4000" dirty="0">
              <a:solidFill>
                <a:srgbClr val="C00000"/>
              </a:solidFill>
              <a:cs typeface="B Nazanin" pitchFamily="2" charset="-78"/>
            </a:endParaRPr>
          </a:p>
        </p:txBody>
      </p:sp>
      <p:sp>
        <p:nvSpPr>
          <p:cNvPr id="3" name="Content Placeholder 2"/>
          <p:cNvSpPr>
            <a:spLocks noGrp="1"/>
          </p:cNvSpPr>
          <p:nvPr>
            <p:ph idx="1"/>
          </p:nvPr>
        </p:nvSpPr>
        <p:spPr/>
        <p:txBody>
          <a:bodyPr>
            <a:normAutofit/>
          </a:bodyPr>
          <a:lstStyle/>
          <a:p>
            <a:pPr algn="just"/>
            <a:r>
              <a:rPr lang="fa-IR" sz="2800" dirty="0" smtClean="0">
                <a:cs typeface="B Nazanin" pitchFamily="2" charset="-78"/>
              </a:rPr>
              <a:t>عمل</a:t>
            </a:r>
            <a:r>
              <a:rPr lang="fa-IR" sz="2800" dirty="0" smtClean="0">
                <a:solidFill>
                  <a:srgbClr val="002060"/>
                </a:solidFill>
                <a:cs typeface="B Nazanin" pitchFamily="2" charset="-78"/>
              </a:rPr>
              <a:t> ایجاد پیوند بین اتم های دو جسم را جوشکاری گویند. این پیوند می تواند بین دو فلز هم جنس و یا غیر هم جنس، بین فلز یا غیر فلز و یا بین دو ماده غیر فلزی (پلاستیک) انجام شود.</a:t>
            </a:r>
          </a:p>
          <a:p>
            <a:pPr algn="just"/>
            <a:r>
              <a:rPr lang="fa-IR" sz="2800" dirty="0" smtClean="0">
                <a:solidFill>
                  <a:srgbClr val="002060"/>
                </a:solidFill>
                <a:cs typeface="B Nazanin" pitchFamily="2" charset="-78"/>
              </a:rPr>
              <a:t>عمل جوشکاری می تواند با حرارت  و یا بدون حرارت، با فشار و یا بدون فشار، با ماده کمکی یا بدون آن انجام شود.</a:t>
            </a:r>
          </a:p>
          <a:p>
            <a:pPr algn="just"/>
            <a:r>
              <a:rPr lang="fa-IR" sz="2800" dirty="0" smtClean="0">
                <a:solidFill>
                  <a:srgbClr val="002060"/>
                </a:solidFill>
                <a:cs typeface="B Nazanin" pitchFamily="2" charset="-78"/>
              </a:rPr>
              <a:t>جوشکاری از نظر نقطه ذوب به دو دسته کلی تقسیم بندی می شود:</a:t>
            </a:r>
          </a:p>
          <a:p>
            <a:pPr algn="just">
              <a:buNone/>
            </a:pPr>
            <a:r>
              <a:rPr lang="fa-IR" sz="2800" dirty="0" smtClean="0">
                <a:solidFill>
                  <a:srgbClr val="002060"/>
                </a:solidFill>
                <a:cs typeface="B Nazanin" pitchFamily="2" charset="-78"/>
              </a:rPr>
              <a:t>   1- </a:t>
            </a:r>
            <a:r>
              <a:rPr lang="fa-IR" sz="2800" dirty="0" smtClean="0">
                <a:solidFill>
                  <a:srgbClr val="FF0000"/>
                </a:solidFill>
                <a:cs typeface="B Nazanin" pitchFamily="2" charset="-78"/>
              </a:rPr>
              <a:t>جوشکاری غیر ذوبی</a:t>
            </a:r>
          </a:p>
          <a:p>
            <a:pPr algn="just">
              <a:buNone/>
            </a:pPr>
            <a:r>
              <a:rPr lang="fa-IR" sz="2800" dirty="0" smtClean="0">
                <a:solidFill>
                  <a:srgbClr val="002060"/>
                </a:solidFill>
                <a:cs typeface="B Nazanin" pitchFamily="2" charset="-78"/>
              </a:rPr>
              <a:t>   2- </a:t>
            </a:r>
            <a:r>
              <a:rPr lang="fa-IR" sz="2800" dirty="0" smtClean="0">
                <a:solidFill>
                  <a:srgbClr val="FF0000"/>
                </a:solidFill>
                <a:cs typeface="B Nazanin" pitchFamily="2" charset="-78"/>
              </a:rPr>
              <a:t>جوشکاری ذوبی</a:t>
            </a:r>
            <a:endParaRPr lang="fa-IR" sz="2800" dirty="0">
              <a:solidFill>
                <a:srgbClr val="FF0000"/>
              </a:solidFill>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solidFill>
                <a:srgbClr val="C00000"/>
              </a:solidFill>
              <a:cs typeface="B Nazanin" pitchFamily="2" charset="-78"/>
            </a:endParaRPr>
          </a:p>
        </p:txBody>
      </p:sp>
      <p:sp>
        <p:nvSpPr>
          <p:cNvPr id="3" name="Content Placeholder 2"/>
          <p:cNvSpPr>
            <a:spLocks noGrp="1"/>
          </p:cNvSpPr>
          <p:nvPr>
            <p:ph idx="1"/>
          </p:nvPr>
        </p:nvSpPr>
        <p:spPr/>
        <p:txBody>
          <a:bodyPr/>
          <a:lstStyle/>
          <a:p>
            <a:pPr>
              <a:buNone/>
            </a:pPr>
            <a:r>
              <a:rPr lang="fa-IR" sz="3600" dirty="0" smtClean="0">
                <a:solidFill>
                  <a:srgbClr val="FF0000"/>
                </a:solidFill>
                <a:cs typeface="B Nazanin" pitchFamily="2" charset="-78"/>
              </a:rPr>
              <a:t>» جوشکاری غیر ذوبی:</a:t>
            </a:r>
          </a:p>
          <a:p>
            <a:pPr>
              <a:buNone/>
            </a:pPr>
            <a:r>
              <a:rPr lang="fa-IR" dirty="0" smtClean="0">
                <a:solidFill>
                  <a:srgbClr val="002060"/>
                </a:solidFill>
                <a:cs typeface="B Nazanin" pitchFamily="2" charset="-78"/>
              </a:rPr>
              <a:t>در این روش بدون ذوب لبه های اتصال، عمل جوشکاری انجام می شود.</a:t>
            </a:r>
          </a:p>
          <a:p>
            <a:pPr>
              <a:buNone/>
            </a:pPr>
            <a:r>
              <a:rPr lang="fa-IR" dirty="0" smtClean="0">
                <a:solidFill>
                  <a:srgbClr val="FF0000"/>
                </a:solidFill>
                <a:cs typeface="B Nazanin" pitchFamily="2" charset="-78"/>
              </a:rPr>
              <a:t>» جوشکاری غیر ذوبی به دو دسته زیر تقسیم می گردد:</a:t>
            </a:r>
          </a:p>
          <a:p>
            <a:pPr>
              <a:buNone/>
            </a:pPr>
            <a:r>
              <a:rPr lang="fa-IR" dirty="0" smtClean="0">
                <a:solidFill>
                  <a:srgbClr val="002060"/>
                </a:solidFill>
                <a:cs typeface="B Nazanin" pitchFamily="2" charset="-78"/>
              </a:rPr>
              <a:t>الف) بدون استفاده از حرارت</a:t>
            </a:r>
          </a:p>
          <a:p>
            <a:pPr>
              <a:buNone/>
            </a:pPr>
            <a:r>
              <a:rPr lang="fa-IR" dirty="0" smtClean="0">
                <a:solidFill>
                  <a:srgbClr val="002060"/>
                </a:solidFill>
                <a:cs typeface="B Nazanin" pitchFamily="2" charset="-78"/>
              </a:rPr>
              <a:t>ب) با استفاده از حرارت</a:t>
            </a:r>
            <a:endParaRPr lang="fa-IR" dirty="0">
              <a:solidFill>
                <a:srgbClr val="002060"/>
              </a:solidFill>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normAutofit lnSpcReduction="10000"/>
          </a:bodyPr>
          <a:lstStyle/>
          <a:p>
            <a:pPr algn="just">
              <a:buNone/>
            </a:pPr>
            <a:r>
              <a:rPr lang="fa-IR" b="1" dirty="0" smtClean="0">
                <a:solidFill>
                  <a:srgbClr val="C00000"/>
                </a:solidFill>
                <a:latin typeface="Algerian" pitchFamily="82" charset="0"/>
                <a:cs typeface="B Nazanin" pitchFamily="2" charset="-78"/>
              </a:rPr>
              <a:t>» جوشکاری غیرذوبی بدون استفاده از حرارت:</a:t>
            </a:r>
          </a:p>
          <a:p>
            <a:pPr algn="just">
              <a:buNone/>
            </a:pPr>
            <a:r>
              <a:rPr lang="fa-IR" dirty="0" smtClean="0">
                <a:solidFill>
                  <a:srgbClr val="002060"/>
                </a:solidFill>
                <a:latin typeface="Algerian" pitchFamily="82" charset="0"/>
                <a:cs typeface="B Nazanin" pitchFamily="2" charset="-78"/>
              </a:rPr>
              <a:t>در این روش قطعات در دمای محیط توسط ضربه یا فشار به یکدیگر جوشکاری می شوند. مانند جوشکاری انفجاری، جوشکاری التراسونیک، جوشکاری با ضربات چکش، جوشکاری توسط غلتک کاری.</a:t>
            </a:r>
          </a:p>
          <a:p>
            <a:pPr algn="just">
              <a:buNone/>
            </a:pPr>
            <a:r>
              <a:rPr lang="fa-IR" b="1" dirty="0" smtClean="0">
                <a:solidFill>
                  <a:srgbClr val="C00000"/>
                </a:solidFill>
                <a:latin typeface="Algerian" pitchFamily="82" charset="0"/>
                <a:cs typeface="B Nazanin" pitchFamily="2" charset="-78"/>
              </a:rPr>
              <a:t>» جوشکاری غیر ذوبی به وسیله حرارت:</a:t>
            </a:r>
          </a:p>
          <a:p>
            <a:pPr algn="just">
              <a:buNone/>
            </a:pPr>
            <a:r>
              <a:rPr lang="fa-IR" dirty="0" smtClean="0">
                <a:solidFill>
                  <a:srgbClr val="002060"/>
                </a:solidFill>
                <a:latin typeface="Algerian" pitchFamily="82" charset="0"/>
                <a:cs typeface="B Nazanin" pitchFamily="2" charset="-78"/>
              </a:rPr>
              <a:t>در این روش قطعات تا دمای خمیری شدن حرارت داده می شوند سپس توسط فشار با ضربه عمل جوشکاری انجام می گیرد. مانند جوش آهنگری و جوش غلتک کاری گرم.</a:t>
            </a:r>
            <a:endParaRPr lang="fa-IR" dirty="0">
              <a:solidFill>
                <a:srgbClr val="002060"/>
              </a:solidFill>
              <a:latin typeface="Algerian" pitchFamily="82" charset="0"/>
              <a:cs typeface="B Nazanin"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normAutofit lnSpcReduction="10000"/>
          </a:bodyPr>
          <a:lstStyle/>
          <a:p>
            <a:pPr algn="just">
              <a:buNone/>
            </a:pPr>
            <a:r>
              <a:rPr lang="fa-IR" b="1" dirty="0" smtClean="0">
                <a:solidFill>
                  <a:srgbClr val="C00000"/>
                </a:solidFill>
                <a:cs typeface="B Nazanin" pitchFamily="2" charset="-78"/>
              </a:rPr>
              <a:t>» جوشکاری ذوبی</a:t>
            </a:r>
          </a:p>
          <a:p>
            <a:pPr algn="just">
              <a:buNone/>
            </a:pPr>
            <a:r>
              <a:rPr lang="fa-IR" dirty="0" smtClean="0">
                <a:solidFill>
                  <a:srgbClr val="002060"/>
                </a:solidFill>
                <a:cs typeface="B Nazanin" pitchFamily="2" charset="-78"/>
              </a:rPr>
              <a:t>در این روش با استفاده از حرارت لبه های اتصال ذوب شده و سپس با استفاده از ماده کمکی و یا بدون آن عمل جوشکاری انجام می شود. مانند جوشکاری اکسی گاز که از حرارت حاصل از سوختن یک گاز سوختنی مانند استیلن با اکسیژن، لبه های کار به دمای ذوب رسیده و در هم ادغام می گردند و پس از منجمد شدن عامل جوشکاری انجام می شود و یا مثل جوشکاری با قوس الکتریکی نظیر جوشکاری برق، تیگ، زیر پودری و پلاسما.</a:t>
            </a:r>
          </a:p>
          <a:p>
            <a:pPr>
              <a:buNone/>
            </a:pP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buNone/>
            </a:pPr>
            <a:r>
              <a:rPr lang="fa-IR" sz="3600" dirty="0" smtClean="0">
                <a:solidFill>
                  <a:srgbClr val="C00000"/>
                </a:solidFill>
                <a:cs typeface="B Nazanin" pitchFamily="2" charset="-78"/>
              </a:rPr>
              <a:t>» منابع حرارتی مورد استفاده در جوشکاری:</a:t>
            </a:r>
          </a:p>
          <a:p>
            <a:pPr>
              <a:buNone/>
            </a:pPr>
            <a:r>
              <a:rPr lang="fa-IR" b="1" dirty="0" smtClean="0">
                <a:solidFill>
                  <a:srgbClr val="002060"/>
                </a:solidFill>
                <a:cs typeface="B Nazanin" pitchFamily="2" charset="-78"/>
              </a:rPr>
              <a:t>1- شیمیائی</a:t>
            </a:r>
          </a:p>
          <a:p>
            <a:pPr>
              <a:buNone/>
            </a:pPr>
            <a:r>
              <a:rPr lang="fa-IR" b="1" dirty="0" smtClean="0">
                <a:solidFill>
                  <a:srgbClr val="002060"/>
                </a:solidFill>
                <a:cs typeface="B Nazanin" pitchFamily="2" charset="-78"/>
              </a:rPr>
              <a:t>2- الکتریکی</a:t>
            </a:r>
          </a:p>
          <a:p>
            <a:pPr>
              <a:buNone/>
            </a:pPr>
            <a:r>
              <a:rPr lang="fa-IR" b="1" dirty="0" smtClean="0">
                <a:solidFill>
                  <a:srgbClr val="002060"/>
                </a:solidFill>
                <a:cs typeface="B Nazanin" pitchFamily="2" charset="-78"/>
              </a:rPr>
              <a:t>3- نوری</a:t>
            </a:r>
            <a:endParaRPr lang="fa-IR" b="1" dirty="0">
              <a:solidFill>
                <a:srgbClr val="002060"/>
              </a:solidFill>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C00000"/>
                </a:solidFill>
                <a:cs typeface="B Nazanin" pitchFamily="2" charset="-78"/>
              </a:rPr>
              <a:t>مقدمه ای بر جوشکاری</a:t>
            </a:r>
            <a:endParaRPr lang="fa-IR" sz="3600" dirty="0"/>
          </a:p>
        </p:txBody>
      </p:sp>
      <p:sp>
        <p:nvSpPr>
          <p:cNvPr id="3" name="Content Placeholder 2"/>
          <p:cNvSpPr>
            <a:spLocks noGrp="1"/>
          </p:cNvSpPr>
          <p:nvPr>
            <p:ph idx="1"/>
          </p:nvPr>
        </p:nvSpPr>
        <p:spPr/>
        <p:txBody>
          <a:bodyPr/>
          <a:lstStyle/>
          <a:p>
            <a:pPr algn="just">
              <a:buNone/>
            </a:pPr>
            <a:r>
              <a:rPr lang="fa-IR" b="1" dirty="0" smtClean="0">
                <a:solidFill>
                  <a:srgbClr val="C00000"/>
                </a:solidFill>
                <a:cs typeface="B Nazanin" pitchFamily="2" charset="-78"/>
              </a:rPr>
              <a:t>» منبع حرارتی شیمیائی:</a:t>
            </a:r>
          </a:p>
          <a:p>
            <a:pPr algn="just">
              <a:buNone/>
            </a:pPr>
            <a:r>
              <a:rPr lang="fa-IR" dirty="0">
                <a:cs typeface="B Nazanin" pitchFamily="2" charset="-78"/>
              </a:rPr>
              <a:t> </a:t>
            </a:r>
            <a:r>
              <a:rPr lang="fa-IR" dirty="0" smtClean="0">
                <a:solidFill>
                  <a:srgbClr val="002060"/>
                </a:solidFill>
                <a:cs typeface="B Nazanin" pitchFamily="2" charset="-78"/>
              </a:rPr>
              <a:t>از فعل و انفعالات شیمیائی می توان برای تولید حرارت استفاده نمود مانند عمل سوختن گازهای سوختنی با اکسیژن یا جوشکاری ترمیت که از واکنش بین پودر آلومینیوم و اکسید آهن حرارت زیادی ایجاد شده و باعث ذوب و احیاء اکسید آهن می گردد و آهن مذاب حاصل برای جوشکاری بکار می رود.</a:t>
            </a:r>
            <a:endParaRPr lang="fa-IR" dirty="0">
              <a:solidFill>
                <a:srgbClr val="002060"/>
              </a:solidFill>
              <a:cs typeface="B Nazanin"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1112</Words>
  <Application>Microsoft Office PowerPoint</Application>
  <PresentationFormat>On-screen Show (4:3)</PresentationFormat>
  <Paragraphs>79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بسم الله الرحمن الرحیم  دانشکده فنی و حرفه ای ملاصدرا</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lpstr>مقدمه ای بر جوشکاری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  دانشکده فنی و حرفه ای ملاصدرا</dc:title>
  <dc:creator>reza</dc:creator>
  <cp:lastModifiedBy>reza</cp:lastModifiedBy>
  <cp:revision>28</cp:revision>
  <dcterms:created xsi:type="dcterms:W3CDTF">2020-04-14T03:38:24Z</dcterms:created>
  <dcterms:modified xsi:type="dcterms:W3CDTF">2020-04-14T05:59:14Z</dcterms:modified>
</cp:coreProperties>
</file>